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27" r:id="rId3"/>
    <p:sldId id="304" r:id="rId4"/>
    <p:sldId id="326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12" r:id="rId20"/>
    <p:sldId id="313" r:id="rId21"/>
    <p:sldId id="296" r:id="rId22"/>
    <p:sldId id="287" r:id="rId23"/>
    <p:sldId id="320" r:id="rId24"/>
    <p:sldId id="321" r:id="rId25"/>
    <p:sldId id="307" r:id="rId26"/>
    <p:sldId id="322" r:id="rId27"/>
    <p:sldId id="324" r:id="rId28"/>
    <p:sldId id="32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27"/>
            <p14:sldId id="304"/>
            <p14:sldId id="326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1" autoAdjust="0"/>
    <p:restoredTop sz="93132" autoAdjust="0"/>
  </p:normalViewPr>
  <p:slideViewPr>
    <p:cSldViewPr>
      <p:cViewPr varScale="1">
        <p:scale>
          <a:sx n="109" d="100"/>
          <a:sy n="109" d="100"/>
        </p:scale>
        <p:origin x="-1164" y="-90"/>
      </p:cViewPr>
      <p:guideLst>
        <p:guide orient="horz" pos="2205"/>
        <p:guide pos="30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08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defect_category_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share_doc\defect_category_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SDET_CODE\share_doc\defect_category_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D:\SDET_CODE\share_doc\defect_category_2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D:\SDET_CODE\share_doc\defect_category_2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D:\SDET_CODE\share_doc\defect_category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87-3B4B-AAB9-2E82C28A6207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168.7</c:v>
                </c:pt>
                <c:pt idx="13">
                  <c:v>168.7</c:v>
                </c:pt>
                <c:pt idx="14">
                  <c:v>183.7</c:v>
                </c:pt>
                <c:pt idx="15">
                  <c:v>202.7</c:v>
                </c:pt>
                <c:pt idx="16">
                  <c:v>222.7</c:v>
                </c:pt>
                <c:pt idx="17">
                  <c:v>242.7</c:v>
                </c:pt>
                <c:pt idx="18">
                  <c:v>267.7</c:v>
                </c:pt>
                <c:pt idx="19">
                  <c:v>274.2</c:v>
                </c:pt>
                <c:pt idx="20">
                  <c:v>284.2</c:v>
                </c:pt>
                <c:pt idx="21">
                  <c:v>302.2</c:v>
                </c:pt>
                <c:pt idx="22">
                  <c:v>342.2</c:v>
                </c:pt>
                <c:pt idx="23">
                  <c:v>373.2</c:v>
                </c:pt>
                <c:pt idx="24">
                  <c:v>381.2</c:v>
                </c:pt>
                <c:pt idx="25">
                  <c:v>401.2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87-3B4B-AAB9-2E82C28A6207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83.1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135.89999999999998</c:v>
                </c:pt>
                <c:pt idx="12">
                  <c:v>156.39999999999998</c:v>
                </c:pt>
                <c:pt idx="13">
                  <c:v>157.09999999999997</c:v>
                </c:pt>
                <c:pt idx="14">
                  <c:v>192.09999999999997</c:v>
                </c:pt>
                <c:pt idx="15">
                  <c:v>212.09999999999997</c:v>
                </c:pt>
                <c:pt idx="16">
                  <c:v>223.09999999999997</c:v>
                </c:pt>
                <c:pt idx="17">
                  <c:v>241.09999999999997</c:v>
                </c:pt>
                <c:pt idx="18">
                  <c:v>261.89999999999998</c:v>
                </c:pt>
                <c:pt idx="19">
                  <c:v>267.39999999999998</c:v>
                </c:pt>
                <c:pt idx="20">
                  <c:v>283.09999999999997</c:v>
                </c:pt>
                <c:pt idx="21">
                  <c:v>301.89999999999998</c:v>
                </c:pt>
                <c:pt idx="22">
                  <c:v>338.9</c:v>
                </c:pt>
                <c:pt idx="23">
                  <c:v>373.4</c:v>
                </c:pt>
                <c:pt idx="24">
                  <c:v>386.4</c:v>
                </c:pt>
                <c:pt idx="25">
                  <c:v>410.4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A87-3B4B-AAB9-2E82C28A6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489600"/>
        <c:axId val="198496256"/>
      </c:lineChart>
      <c:dateAx>
        <c:axId val="198489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8496256"/>
        <c:crosses val="autoZero"/>
        <c:auto val="0"/>
        <c:lblOffset val="100"/>
        <c:baseTimeUnit val="days"/>
        <c:majorUnit val="1"/>
        <c:minorUnit val="1"/>
      </c:dateAx>
      <c:valAx>
        <c:axId val="19849625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ko-KR" sz="1400"/>
                  <a:t>(h)</a:t>
                </a:r>
                <a:endParaRPr lang="ko-KR" altLang="en-US" sz="140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84896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69256711763798"/>
          <c:y val="6.5645944757836611E-2"/>
          <c:w val="0.30418997643082668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3354134938082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1</c:v>
                </c:pt>
                <c:pt idx="4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DA-C640-81E0-9CFAADAF4095}"/>
            </c:ext>
          </c:extLst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2</c:v>
                </c:pt>
                <c:pt idx="1">
                  <c:v>22</c:v>
                </c:pt>
                <c:pt idx="2">
                  <c:v>3</c:v>
                </c:pt>
                <c:pt idx="3">
                  <c:v>2</c:v>
                </c:pt>
                <c:pt idx="4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6DA-C640-81E0-9CFAADAF4095}"/>
            </c:ext>
          </c:extLst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89</c:v>
                </c:pt>
                <c:pt idx="1">
                  <c:v>15</c:v>
                </c:pt>
                <c:pt idx="2">
                  <c:v>3</c:v>
                </c:pt>
                <c:pt idx="3">
                  <c:v>5</c:v>
                </c:pt>
                <c:pt idx="4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E6DA-C640-81E0-9CFAADAF40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371648"/>
        <c:axId val="201373184"/>
      </c:barChart>
      <c:catAx>
        <c:axId val="20137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373184"/>
        <c:crosses val="autoZero"/>
        <c:auto val="1"/>
        <c:lblAlgn val="ctr"/>
        <c:lblOffset val="100"/>
        <c:noMultiLvlLbl val="0"/>
      </c:catAx>
      <c:valAx>
        <c:axId val="20137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37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41.2</c:v>
                </c:pt>
                <c:pt idx="2">
                  <c:v>36.5</c:v>
                </c:pt>
                <c:pt idx="3">
                  <c:v>67.900000000000006</c:v>
                </c:pt>
                <c:pt idx="4">
                  <c:v>10</c:v>
                </c:pt>
                <c:pt idx="5">
                  <c:v>36.5</c:v>
                </c:pt>
              </c:numCache>
            </c:numRef>
          </c:val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91</c:v>
                </c:pt>
                <c:pt idx="5">
                  <c:v>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1683712"/>
        <c:axId val="201685248"/>
      </c:barChart>
      <c:catAx>
        <c:axId val="20168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85248"/>
        <c:crosses val="autoZero"/>
        <c:auto val="1"/>
        <c:lblAlgn val="ctr"/>
        <c:lblOffset val="100"/>
        <c:noMultiLvlLbl val="0"/>
      </c:catAx>
      <c:valAx>
        <c:axId val="20168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8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Sheet5!$E$4:$E$6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Sheet5!$F$4:$F$6</c:f>
              <c:numCache>
                <c:formatCode>General</c:formatCode>
                <c:ptCount val="3"/>
                <c:pt idx="0">
                  <c:v>1</c:v>
                </c:pt>
                <c:pt idx="1">
                  <c:v>22</c:v>
                </c:pt>
                <c:pt idx="2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3C0-9545-9279-9BABF9F0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023680"/>
        <c:axId val="202025216"/>
      </c:barChart>
      <c:catAx>
        <c:axId val="20202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025216"/>
        <c:crosses val="autoZero"/>
        <c:auto val="1"/>
        <c:lblAlgn val="ctr"/>
        <c:lblOffset val="100"/>
        <c:noMultiLvlLbl val="0"/>
      </c:catAx>
      <c:valAx>
        <c:axId val="20202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02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982208"/>
        <c:axId val="238354816"/>
      </c:barChart>
      <c:catAx>
        <c:axId val="211982208"/>
        <c:scaling>
          <c:orientation val="minMax"/>
        </c:scaling>
        <c:delete val="0"/>
        <c:axPos val="b"/>
        <c:majorTickMark val="out"/>
        <c:minorTickMark val="none"/>
        <c:tickLblPos val="nextTo"/>
        <c:crossAx val="238354816"/>
        <c:crosses val="autoZero"/>
        <c:auto val="1"/>
        <c:lblAlgn val="ctr"/>
        <c:lblOffset val="100"/>
        <c:noMultiLvlLbl val="0"/>
      </c:catAx>
      <c:valAx>
        <c:axId val="238354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982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E2-FB47-8BC1-D6EB2173B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836800"/>
        <c:axId val="201852032"/>
      </c:barChart>
      <c:catAx>
        <c:axId val="20183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852032"/>
        <c:crosses val="autoZero"/>
        <c:auto val="1"/>
        <c:lblAlgn val="ctr"/>
        <c:lblOffset val="100"/>
        <c:noMultiLvlLbl val="0"/>
      </c:catAx>
      <c:valAx>
        <c:axId val="20185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836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30-CB4B-B00E-298717E391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940992"/>
        <c:axId val="201943680"/>
      </c:barChart>
      <c:catAx>
        <c:axId val="20194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943680"/>
        <c:crosses val="autoZero"/>
        <c:auto val="1"/>
        <c:lblAlgn val="ctr"/>
        <c:lblOffset val="100"/>
        <c:noMultiLvlLbl val="0"/>
      </c:catAx>
      <c:valAx>
        <c:axId val="20194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94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7E-114B-8653-4260279542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072832"/>
        <c:axId val="202075520"/>
      </c:barChart>
      <c:catAx>
        <c:axId val="20207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075520"/>
        <c:crosses val="autoZero"/>
        <c:auto val="1"/>
        <c:lblAlgn val="ctr"/>
        <c:lblOffset val="100"/>
        <c:noMultiLvlLbl val="0"/>
      </c:catAx>
      <c:valAx>
        <c:axId val="20207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0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75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action(29) &amp; Item(14)</a:t>
            </a:r>
            <a:r>
              <a:rPr lang="en-US" altLang="ko-KR" baseline="0" dirty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/>
              <a:t>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Critical 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consistency with 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71060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>
            <a:off x="7312713" y="5589240"/>
            <a:ext cx="151216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Major : 15</a:t>
            </a:r>
          </a:p>
          <a:p>
            <a:pPr algn="ctr"/>
            <a:r>
              <a:rPr lang="en-US" altLang="ko-KR" sz="1050" dirty="0" smtClean="0"/>
              <a:t>Minor : 142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couldn’t detect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defects about system Robustness by SDET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 ( e.g. Mutation Test, Modeling Test)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82323"/>
              </p:ext>
            </p:extLst>
          </p:nvPr>
        </p:nvGraphicFramePr>
        <p:xfrm>
          <a:off x="611560" y="1272582"/>
          <a:ext cx="7848872" cy="3320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/>
          <p:cNvSpPr/>
          <p:nvPr/>
        </p:nvSpPr>
        <p:spPr>
          <a:xfrm>
            <a:off x="7996931" y="1844824"/>
            <a:ext cx="151216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157</a:t>
            </a:r>
            <a:r>
              <a:rPr lang="ko-KR" altLang="en-US" sz="1050" dirty="0" smtClean="0"/>
              <a:t>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(6/21 ~ 26) :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2843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(7/9 ~ 11) : 15h (1h * 3days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10h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321230"/>
              </p:ext>
            </p:extLst>
          </p:nvPr>
        </p:nvGraphicFramePr>
        <p:xfrm>
          <a:off x="5509443" y="1580349"/>
          <a:ext cx="4246625" cy="2527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/>
          <p:cNvSpPr/>
          <p:nvPr/>
        </p:nvSpPr>
        <p:spPr>
          <a:xfrm>
            <a:off x="5437435" y="1364325"/>
            <a:ext cx="4536504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26325"/>
              </p:ext>
            </p:extLst>
          </p:nvPr>
        </p:nvGraphicFramePr>
        <p:xfrm>
          <a:off x="2699792" y="4293096"/>
          <a:ext cx="6226646" cy="1214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646"/>
              </a:tblGrid>
              <a:tr h="208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False alarm case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93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Replace this use of System.out or System.err by a logger.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93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Remove the literal "false" boolean value.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93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Define a constant instead of duplicating this literal "interior" 3 times.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93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 isEmpty() to check whether the collection is empty or not.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8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Rename this constant name to match the regular expression '^[A-Z][A-Z0-9]*(_[A-Z0-9]+)*$'.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627784" y="4244644"/>
            <a:ext cx="6264696" cy="1272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(7/11 ~ 13) : 30h (2h * 3days * All 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25.3h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Getter &amp; setter methods are added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functions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Statement Coverage : 90% / Branch Coverage : 80%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(7/16 ~ 20, 26~27) : 55h  (2h * 5.5 days *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 67.9h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: 84%, branch : 67%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(7/23) : 5h (5 h * 1 member)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(7/23)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Coverage : 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</a:t>
            </a:r>
          </a:p>
          <a:p>
            <a:pPr lvl="1">
              <a:lnSpc>
                <a:spcPts val="28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15476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(7/18~20, 26~30) : 60h (3h * 6days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80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(7/16~17, 19~25, 30~31) : 80h (5h * 8days * 2 members)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41.2h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Cases : 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97.1%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5714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879240" y="4365104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52" y="1400110"/>
            <a:ext cx="6666936" cy="3755928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83" y="1399032"/>
            <a:ext cx="6666936" cy="37678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4758" y="1410982"/>
            <a:ext cx="2305002" cy="1633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8558" y="3008376"/>
            <a:ext cx="3762050" cy="21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45" y="1389888"/>
            <a:ext cx="2252425" cy="1624245"/>
          </a:xfrm>
          <a:prstGeom prst="rect">
            <a:avLst/>
          </a:prstGeom>
        </p:spPr>
      </p:pic>
      <p:pic>
        <p:nvPicPr>
          <p:cNvPr id="16" name="BTS DNA Teaser 1 Ringtone 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1351" y="5625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</a:p>
          <a:p>
            <a:r>
              <a:rPr kumimoji="1" lang="en" altLang="ko-KR" b="1" i="1" dirty="0"/>
              <a:t>more enjoyable than development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b="1" dirty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impressed about how Top level SW companies make </a:t>
            </a:r>
          </a:p>
          <a:p>
            <a:r>
              <a:rPr kumimoji="1" lang="en-US" altLang="ko-KR" b="1" i="1" dirty="0"/>
              <a:t>effort to ensure SW Quality.  Applying valuable </a:t>
            </a:r>
          </a:p>
          <a:p>
            <a:r>
              <a:rPr kumimoji="1" lang="en-US" altLang="ko-KR" b="1" i="1" dirty="0"/>
              <a:t>techniques to my work is my homework.</a:t>
            </a:r>
            <a:r>
              <a:rPr kumimoji="1" lang="en" altLang="ko-KR" b="1" i="1" dirty="0"/>
              <a:t>   </a:t>
            </a:r>
            <a:r>
              <a:rPr kumimoji="1" lang="en" altLang="ko-KR" sz="1400" dirty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learned about various techniques and tools</a:t>
            </a:r>
          </a:p>
          <a:p>
            <a:r>
              <a:rPr kumimoji="1" lang="en-US" altLang="ko-KR" b="1" i="1" dirty="0"/>
              <a:t>It seems to be about to lead ‘well’ in collaboration.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/>
              <a:t> 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nice to be able to study intensively. </a:t>
            </a:r>
          </a:p>
          <a:p>
            <a:r>
              <a:rPr kumimoji="1" lang="en-US" altLang="ko-KR" b="1" i="1" dirty="0"/>
              <a:t>I will try to apply various quality techniques </a:t>
            </a:r>
          </a:p>
          <a:p>
            <a:r>
              <a:rPr kumimoji="1" lang="en-US" altLang="ko-KR" b="1" i="1" dirty="0"/>
              <a:t>appropriately to actual projects.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/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experience to work SDET during project. </a:t>
            </a:r>
          </a:p>
          <a:p>
            <a:r>
              <a:rPr kumimoji="1" lang="en-US" altLang="ko-KR" b="1" i="1" dirty="0"/>
              <a:t>I will try to apply what I learned in this course </a:t>
            </a:r>
          </a:p>
          <a:p>
            <a:r>
              <a:rPr kumimoji="1" lang="en-US" altLang="ko-KR" b="1" i="1" dirty="0"/>
              <a:t>to my work.                                       </a:t>
            </a:r>
            <a:r>
              <a:rPr kumimoji="1" lang="en-US" altLang="ko-KR" sz="1400" i="1" dirty="0"/>
              <a:t> </a:t>
            </a:r>
            <a:r>
              <a:rPr kumimoji="1" lang="en-US" altLang="ko-KR" sz="1400" dirty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NG Defect - TC List</a:t>
            </a: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997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75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39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31FA2C23-0C17-5040-8896-256B8818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14823"/>
              </p:ext>
            </p:extLst>
          </p:nvPr>
        </p:nvGraphicFramePr>
        <p:xfrm>
          <a:off x="611561" y="2701003"/>
          <a:ext cx="8352927" cy="3032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59391">
                  <a:extLst>
                    <a:ext uri="{9D8B030D-6E8A-4147-A177-3AD203B41FA5}">
                      <a16:colId xmlns="" xmlns:a16="http://schemas.microsoft.com/office/drawing/2014/main" val="2495282000"/>
                    </a:ext>
                  </a:extLst>
                </a:gridCol>
                <a:gridCol w="2463840">
                  <a:extLst>
                    <a:ext uri="{9D8B030D-6E8A-4147-A177-3AD203B41FA5}">
                      <a16:colId xmlns="" xmlns:a16="http://schemas.microsoft.com/office/drawing/2014/main" val="60060604"/>
                    </a:ext>
                  </a:extLst>
                </a:gridCol>
                <a:gridCol w="1267118">
                  <a:extLst>
                    <a:ext uri="{9D8B030D-6E8A-4147-A177-3AD203B41FA5}">
                      <a16:colId xmlns="" xmlns:a16="http://schemas.microsoft.com/office/drawing/2014/main" val="2557705056"/>
                    </a:ext>
                  </a:extLst>
                </a:gridCol>
                <a:gridCol w="1196722">
                  <a:extLst>
                    <a:ext uri="{9D8B030D-6E8A-4147-A177-3AD203B41FA5}">
                      <a16:colId xmlns="" xmlns:a16="http://schemas.microsoft.com/office/drawing/2014/main" val="3019932709"/>
                    </a:ext>
                  </a:extLst>
                </a:gridCol>
                <a:gridCol w="965856">
                  <a:extLst>
                    <a:ext uri="{9D8B030D-6E8A-4147-A177-3AD203B41FA5}">
                      <a16:colId xmlns="" xmlns:a16="http://schemas.microsoft.com/office/drawing/2014/main" val="518779479"/>
                    </a:ext>
                  </a:extLst>
                </a:gridCol>
              </a:tblGrid>
              <a:tr h="1265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05899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Testability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coverage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0267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Branch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53063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0863012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Logical Correctness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 – Pass Rate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8222538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suitability for new features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features development rate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3358268"/>
                  </a:ext>
                </a:extLst>
              </a:tr>
            </a:tbl>
          </a:graphicData>
        </a:graphic>
      </p:graphicFrame>
      <p:pic>
        <p:nvPicPr>
          <p:cNvPr id="1026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4F0E422C-B03F-B842-ACFE-75035DCB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1426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782B5F53-5F6A-A243-A6AA-1EDDF1E5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50265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86F5AC59-3711-E247-9A21-82AB206F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8711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det-bts.atlassian.net/wiki/plugins/servlet/status-macro/placeholder?colour=Green">
            <a:extLst>
              <a:ext uri="{FF2B5EF4-FFF2-40B4-BE49-F238E27FC236}">
                <a16:creationId xmlns="" xmlns:a16="http://schemas.microsoft.com/office/drawing/2014/main" id="{35C67E6B-BEA8-C342-B0CE-A0DE2832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4396525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det-bts.atlassian.net/wiki/plugins/servlet/status-macro/placeholder?colour=Green">
            <a:extLst>
              <a:ext uri="{FF2B5EF4-FFF2-40B4-BE49-F238E27FC236}">
                <a16:creationId xmlns="" xmlns:a16="http://schemas.microsoft.com/office/drawing/2014/main" id="{6BBFEAF7-8704-BC41-A963-F8E3244C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517247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6012" y="3794707"/>
            <a:ext cx="39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3722" y="571351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 partially applied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Requirements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made implementation and source modification difficult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Using external JIRA tools that team members feel familiar.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Many 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Simultaneously 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Eclipse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testing, Combination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testing, Boundary Value Analysis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(420 h)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 (401.2 h)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 (410.4 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graphicFrame>
        <p:nvGraphicFramePr>
          <p:cNvPr id="10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318407"/>
              </p:ext>
            </p:extLst>
          </p:nvPr>
        </p:nvGraphicFramePr>
        <p:xfrm>
          <a:off x="208634" y="980728"/>
          <a:ext cx="8467822" cy="3807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2242</Words>
  <Application>Microsoft Office PowerPoint</Application>
  <PresentationFormat>화면 슬라이드 쇼(4:3)</PresentationFormat>
  <Paragraphs>548</Paragraphs>
  <Slides>28</Slides>
  <Notes>16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246</cp:revision>
  <dcterms:created xsi:type="dcterms:W3CDTF">2018-07-20T19:33:24Z</dcterms:created>
  <dcterms:modified xsi:type="dcterms:W3CDTF">2018-08-02T22:37:47Z</dcterms:modified>
</cp:coreProperties>
</file>